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9"/>
  </p:notes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2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07"/>
    <p:restoredTop sz="75034"/>
  </p:normalViewPr>
  <p:slideViewPr>
    <p:cSldViewPr snapToGrid="0" snapToObjects="1">
      <p:cViewPr varScale="1">
        <p:scale>
          <a:sx n="94" d="100"/>
          <a:sy n="94" d="100"/>
        </p:scale>
        <p:origin x="1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B9D22-C3B3-2844-B001-0D9AD3C0DD65}" type="datetimeFigureOut">
              <a:rPr lang="en-US" smtClean="0"/>
              <a:t>3/29/19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1FF26E-0911-D345-BE7D-5209BF9A8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83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419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Whatever you pick plan to do it every day/week. Even if for a few minutes. Start to build that routine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110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research that says this is counterproductive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3761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2713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Want to be productive? Stop working</a:t>
            </a:r>
          </a:p>
          <a:p>
            <a:pPr marL="171450" indent="-171450" rtl="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fuck workaholic culture</a:t>
            </a:r>
          </a:p>
          <a:p>
            <a:pPr marL="171450" indent="-171450" rtl="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 bored more</a:t>
            </a:r>
          </a:p>
          <a:p>
            <a:pPr marL="171450" indent="-171450" rtl="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Don’t feel guilty about burn out it will only make it worse.</a:t>
            </a:r>
            <a:endParaRPr lang="en-US" b="0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2967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578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a seat with your feet on the ground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 some breath deep breaths in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you’d like you can close your eyes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your breaths out focus on where you feel it</a:t>
            </a:r>
          </a:p>
          <a:p>
            <a:endParaRPr lang="en-US" dirty="0"/>
          </a:p>
          <a:p>
            <a:r>
              <a:rPr lang="en-US" dirty="0"/>
              <a:t>No bring your attention back to my voice and when you’re ready slowly open your eyes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60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528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Always seek help from a trained medical professional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405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can’t win if we’re burned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260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Essentializing my work: My value comes from my output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Not setting limits, Overextending myself:: Yeah I'll take that meeting at 7pm on a Friday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Not taking care of myself: If I just work on this a little longer I will succeed, screw that work out, screw that date night, screw that board game night, screw me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Multitasking: This is stupid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My phone addiction</a:t>
            </a:r>
            <a:endParaRPr lang="en-US" b="0" dirty="0">
              <a:effectLst/>
            </a:endParaRPr>
          </a:p>
          <a:p>
            <a:pPr marL="171450" indent="-171450" rtl="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Burn out (guilt): Not noticing that I'm burned out and beating myself up for being burned out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32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Research on this stuff “goal competition” makes achievement difficult. Start small. Pick one thing at a time to focus on</a:t>
            </a:r>
          </a:p>
          <a:p>
            <a:r>
              <a:rPr lang="en-US" dirty="0"/>
              <a:t>Acknowledge that I made a mistake and say I’ll do better tomorrow.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26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3996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boss actually appreciates that I say no and am focused on the work I’ve signed up for.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FF26E-0911-D345-BE7D-5209BF9A825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84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5E79B-D300-C64C-83C5-3B4FA82E2B1D}" type="datetime1">
              <a:rPr lang="en-US" smtClean="0"/>
              <a:t>3/29/19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105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99FD1-B341-1345-8A39-E5201A4BEEC9}" type="datetime1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321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65CBB-33A1-2E44-BFE7-CC63B721CEEC}" type="datetime1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415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A6B6C-0E60-C740-8952-D4ABBECDD22E}" type="datetime1">
              <a:rPr lang="en-US" smtClean="0"/>
              <a:t>3/29/19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449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F9747-B971-D143-8608-AB985E7E8700}" type="datetime1">
              <a:rPr lang="en-US" smtClean="0"/>
              <a:t>3/29/19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188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D4C2F-413A-DF43-AD0E-B649EE4BCD3B}" type="datetime1">
              <a:rPr lang="en-US" smtClean="0"/>
              <a:t>3/29/19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352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0EEA5-50B7-9540-B4FB-E5ACE17024F6}" type="datetime1">
              <a:rPr lang="en-US" smtClean="0"/>
              <a:t>3/29/19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658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4B772-B9B5-E247-AFA8-675EB1F1B7C6}" type="datetime1">
              <a:rPr lang="en-US" smtClean="0"/>
              <a:t>3/29/19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339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BCF84-8A1C-5349-8EE9-3FBB68D4F43A}" type="datetime1">
              <a:rPr lang="en-US" smtClean="0"/>
              <a:t>3/29/19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2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614C5-0216-9D44-9444-B9523B180BF6}" type="datetime1">
              <a:rPr lang="en-US" smtClean="0"/>
              <a:t>3/29/19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@isaiahsarju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959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E90DD9D-44C9-7E48-823B-12E90700687E}" type="datetime1">
              <a:rPr lang="en-US" smtClean="0"/>
              <a:t>3/29/19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@isaiahsarju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009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57C6301-5625-364B-B2B4-3D38E22A3898}" type="datetime1">
              <a:rPr lang="en-US" smtClean="0"/>
              <a:t>3/29/19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@isaiahsarju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B4887DD6-33BA-D84C-9FEF-F696ADB709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03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0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1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saiahsarju/presentation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qz.com/work/1298851/working-remotely-tips-on-how-to-separate-your-job-from-your-life-when-you-work-from-home/" TargetMode="External"/><Relationship Id="rId13" Type="http://schemas.openxmlformats.org/officeDocument/2006/relationships/hyperlink" Target="https://www.apa.org/research/action/multitask" TargetMode="External"/><Relationship Id="rId18" Type="http://schemas.openxmlformats.org/officeDocument/2006/relationships/hyperlink" Target="https://hbr.org/2016/11/beating-burnout" TargetMode="External"/><Relationship Id="rId3" Type="http://schemas.openxmlformats.org/officeDocument/2006/relationships/hyperlink" Target="https://www.psychologytoday.com/us/blog/tracking-wonder/201903/you-are-not-your-work" TargetMode="External"/><Relationship Id="rId7" Type="http://schemas.openxmlformats.org/officeDocument/2006/relationships/hyperlink" Target="https://www.girlboss.com/work/setting-boundaries-at-work" TargetMode="External"/><Relationship Id="rId12" Type="http://schemas.openxmlformats.org/officeDocument/2006/relationships/hyperlink" Target="https://www.inc.com/scott-mautz/psychology-and-neuroscience-blow-up-the-myth-of-effective-multitasking.html" TargetMode="External"/><Relationship Id="rId17" Type="http://schemas.openxmlformats.org/officeDocument/2006/relationships/hyperlink" Target="https://curiosity.com/topics/why-you-should-leave-your-phone-out-of-the-bedroom-curiosity/" TargetMode="External"/><Relationship Id="rId2" Type="http://schemas.openxmlformats.org/officeDocument/2006/relationships/notesSlide" Target="../notesSlides/notesSlide14.xml"/><Relationship Id="rId16" Type="http://schemas.openxmlformats.org/officeDocument/2006/relationships/hyperlink" Target="https://betterhumans.coach.me/a-phone-setup-that-will-make-you-more-mindful-1c5d8be7e661" TargetMode="External"/><Relationship Id="rId20" Type="http://schemas.openxmlformats.org/officeDocument/2006/relationships/hyperlink" Target="https://www.ted.com/speakers/brene_brown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inc.com/dana-gionta-dan-guerra/how-to-manage-boundaries-at-work.html" TargetMode="External"/><Relationship Id="rId11" Type="http://schemas.openxmlformats.org/officeDocument/2006/relationships/hyperlink" Target="https://www.nytimes.com/guides/well/how-to-deal-with-stress" TargetMode="External"/><Relationship Id="rId5" Type="http://schemas.openxmlformats.org/officeDocument/2006/relationships/hyperlink" Target="https://medium.com/the-mission/the-eisenhower-method-for-taking-action-how-to-distinguish-between-urgent-and-important-tasks-895339a13dea" TargetMode="External"/><Relationship Id="rId15" Type="http://schemas.openxmlformats.org/officeDocument/2006/relationships/hyperlink" Target="https://www.nytimes.com/2019/02/23/business/cell-phone-addiction.html" TargetMode="External"/><Relationship Id="rId10" Type="http://schemas.openxmlformats.org/officeDocument/2006/relationships/hyperlink" Target="https://www.nytimes.com/2018/11/05/style/self-care/the-calm-place-on-the-internet.html" TargetMode="External"/><Relationship Id="rId19" Type="http://schemas.openxmlformats.org/officeDocument/2006/relationships/hyperlink" Target="https://www.mayoclinic.org/healthy-lifestyle/adult-health/in-depth/burnout/art-20046642" TargetMode="External"/><Relationship Id="rId4" Type="http://schemas.openxmlformats.org/officeDocument/2006/relationships/hyperlink" Target="https://www.newyorker.com/magazine/2017/06/05/the-work-you-do-the-person-you-are" TargetMode="External"/><Relationship Id="rId9" Type="http://schemas.openxmlformats.org/officeDocument/2006/relationships/hyperlink" Target="https://jamesclear.com/goal-setting" TargetMode="External"/><Relationship Id="rId14" Type="http://schemas.openxmlformats.org/officeDocument/2006/relationships/hyperlink" Target="http://www.tristanharris.com/essays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EEA31-E9E5-2644-A9E3-47A636692F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If the Sky is Always Falling Learn How to Fly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5EA67F-C5CB-7241-A4CE-9F3A0A691A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My </a:t>
            </a:r>
            <a:r>
              <a:rPr lang="en-US" dirty="0" err="1"/>
              <a:t>infosec</a:t>
            </a:r>
            <a:r>
              <a:rPr lang="en-US" dirty="0"/>
              <a:t> and mental health journey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EFD203-7FC1-664B-A733-B5EDE72C6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822601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E722E-8E1E-854A-BEA6-CD58B2D69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Fail2Win: not taking care of myself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9BAD0-D317-2B42-A736-780CD5237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a little bit of positive is good</a:t>
            </a:r>
          </a:p>
          <a:p>
            <a:pPr lvl="1"/>
            <a:r>
              <a:rPr lang="en-US" dirty="0"/>
              <a:t>Exercising</a:t>
            </a:r>
          </a:p>
          <a:p>
            <a:pPr lvl="1"/>
            <a:r>
              <a:rPr lang="en-US" dirty="0"/>
              <a:t>Meditation</a:t>
            </a:r>
          </a:p>
          <a:p>
            <a:pPr lvl="1"/>
            <a:r>
              <a:rPr lang="en-US" dirty="0"/>
              <a:t>Mindfulness exercises</a:t>
            </a:r>
          </a:p>
          <a:p>
            <a:pPr lvl="1"/>
            <a:r>
              <a:rPr lang="en-US" dirty="0"/>
              <a:t>Reading</a:t>
            </a:r>
          </a:p>
          <a:p>
            <a:pPr lvl="1"/>
            <a:r>
              <a:rPr lang="en-US" dirty="0"/>
              <a:t>Rejuvenating activities</a:t>
            </a:r>
          </a:p>
          <a:p>
            <a:r>
              <a:rPr lang="en-US" dirty="0"/>
              <a:t>Some type of therapy or processing</a:t>
            </a:r>
          </a:p>
          <a:p>
            <a:r>
              <a:rPr lang="en-US" dirty="0"/>
              <a:t>Being gracious when I fall short, because I do, a lot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E677BA-83C4-AC41-9D8F-8BE3B208A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176647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BBCA4-4156-CF4A-8669-5DD64869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Fail2Win: multitasking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5EA3B-D3A6-2645-833B-6A698E1C5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</a:t>
            </a:r>
          </a:p>
          <a:p>
            <a:r>
              <a:rPr lang="en-US" dirty="0"/>
              <a:t>No more than two things at once, ideally one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A5EBBE-ECA0-AA49-9B1B-E71FFA4CC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765707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8F89F-28A0-8942-8152-70CE6BA43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Fail2Win: phone addiction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BB052-79B1-164F-AC47-9537A3109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it boring</a:t>
            </a:r>
            <a:endParaRPr lang="en-US" b="0" dirty="0">
              <a:effectLst/>
            </a:endParaRPr>
          </a:p>
          <a:p>
            <a:r>
              <a:rPr lang="en-US" dirty="0"/>
              <a:t>Disable as many notifications as possible</a:t>
            </a:r>
            <a:endParaRPr lang="en-US" b="0" dirty="0">
              <a:effectLst/>
            </a:endParaRPr>
          </a:p>
          <a:p>
            <a:r>
              <a:rPr lang="en-US" dirty="0"/>
              <a:t>Put phone away when working</a:t>
            </a:r>
          </a:p>
          <a:p>
            <a:r>
              <a:rPr lang="en-US" b="0" dirty="0">
                <a:effectLst/>
              </a:rPr>
              <a:t>If possible separate work from </a:t>
            </a:r>
            <a:r>
              <a:rPr lang="en-US" b="0" dirty="0" err="1">
                <a:effectLst/>
              </a:rPr>
              <a:t>pesonal</a:t>
            </a:r>
            <a:endParaRPr lang="en-US" b="0" dirty="0">
              <a:effectLst/>
            </a:endParaRPr>
          </a:p>
          <a:p>
            <a:r>
              <a:rPr lang="en-US" dirty="0"/>
              <a:t>Engage with it on my terms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36B04E-4955-4543-8EEB-88C5EE9D6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586821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8FB43-D8FD-E047-8047-0FA59BFE9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Fail2Win: Burnout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E4D8F-801D-2A4D-A570-EBE98A803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will happen</a:t>
            </a:r>
          </a:p>
          <a:p>
            <a:r>
              <a:rPr lang="en-US" b="0" dirty="0">
                <a:effectLst/>
              </a:rPr>
              <a:t>Don’t burnout on burnout</a:t>
            </a:r>
          </a:p>
          <a:p>
            <a:r>
              <a:rPr lang="en-US" dirty="0"/>
              <a:t>Notice what it feels like</a:t>
            </a:r>
            <a:endParaRPr lang="en-US" b="0" dirty="0">
              <a:effectLst/>
            </a:endParaRPr>
          </a:p>
          <a:p>
            <a:r>
              <a:rPr lang="en-US" dirty="0"/>
              <a:t>Speak up, get help, refresh</a:t>
            </a:r>
            <a:endParaRPr lang="en-US" b="0" dirty="0">
              <a:effectLst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4570FF-B5D8-C14B-BA53-C345FF5E3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4195905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BBC0D-14E5-F046-8C7F-9A74C98CD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do this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B91F6-749B-E141-A327-E0053C56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small</a:t>
            </a:r>
            <a:endParaRPr lang="en-US" b="0" dirty="0">
              <a:effectLst/>
            </a:endParaRPr>
          </a:p>
          <a:p>
            <a:r>
              <a:rPr lang="en-US" dirty="0"/>
              <a:t>Acknowledge when we fall short, then keep going</a:t>
            </a:r>
            <a:endParaRPr lang="en-US" b="0" dirty="0">
              <a:effectLst/>
            </a:endParaRPr>
          </a:p>
          <a:p>
            <a:r>
              <a:rPr lang="en-US" dirty="0"/>
              <a:t>Be gracious</a:t>
            </a:r>
            <a:endParaRPr lang="en-US" b="0" dirty="0">
              <a:effectLst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E7D71E-95ED-AA48-8DC2-78A6128A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72459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90D3D-5E6B-5D40-8334-20B5BA222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0E0B24-508E-124B-B4CA-04957EA7A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isaiahsarju</a:t>
            </a:r>
            <a:r>
              <a:rPr lang="en-US" dirty="0"/>
              <a:t> across The Internet</a:t>
            </a:r>
          </a:p>
          <a:p>
            <a:r>
              <a:rPr lang="en-US" dirty="0">
                <a:hlinkClick r:id="rId2"/>
              </a:rPr>
              <a:t>https://github.com/isaiahsarju/presentations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7255A7-C013-C647-95C1-6127B8048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33692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5D821-5447-E146-8414-DA037641C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3BBC58-B0F1-BC47-8447-332CE224657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Essentialization</a:t>
            </a:r>
          </a:p>
          <a:p>
            <a:pPr lvl="1"/>
            <a:r>
              <a:rPr lang="en-US" dirty="0"/>
              <a:t>You aren’t your work: </a:t>
            </a:r>
            <a:r>
              <a:rPr lang="en-US" dirty="0">
                <a:hlinkClick r:id="rId3"/>
              </a:rPr>
              <a:t>https://www.psychologytoday.com/us/blog/tracking-wonder/201903/you-are-not-your-work</a:t>
            </a:r>
            <a:endParaRPr lang="en-US" dirty="0"/>
          </a:p>
          <a:p>
            <a:pPr lvl="1"/>
            <a:r>
              <a:rPr lang="en-US" dirty="0"/>
              <a:t>Do work for yourself: </a:t>
            </a:r>
            <a:r>
              <a:rPr lang="en-US" dirty="0">
                <a:hlinkClick r:id="rId4"/>
              </a:rPr>
              <a:t>https://www.newyorker.com/magazine/2017/06/05/the-work-you-do-the-person-you-are</a:t>
            </a:r>
            <a:endParaRPr lang="en-US" dirty="0"/>
          </a:p>
          <a:p>
            <a:r>
              <a:rPr lang="en-US" dirty="0"/>
              <a:t>Boundaries</a:t>
            </a:r>
          </a:p>
          <a:p>
            <a:pPr lvl="1"/>
            <a:r>
              <a:rPr lang="en-US" dirty="0"/>
              <a:t>The Eisenhower Method: </a:t>
            </a:r>
            <a:r>
              <a:rPr lang="en-US" dirty="0">
                <a:hlinkClick r:id="rId5"/>
              </a:rPr>
              <a:t>https://medium.com/the-mission/the-eisenhower-method-for-taking-action-how-to-distinguish-between-urgent-and-important-tasks-895339a13dea</a:t>
            </a:r>
            <a:endParaRPr lang="en-US" dirty="0"/>
          </a:p>
          <a:p>
            <a:pPr lvl="1"/>
            <a:r>
              <a:rPr lang="en-US" dirty="0"/>
              <a:t>Work boundaries: </a:t>
            </a:r>
            <a:r>
              <a:rPr lang="en-US" dirty="0">
                <a:hlinkClick r:id="rId6"/>
              </a:rPr>
              <a:t>https://www.inc.com/dana-gionta-dan-guerra/how-to-manage-boundaries-at-work.html</a:t>
            </a:r>
            <a:endParaRPr lang="en-US" dirty="0"/>
          </a:p>
          <a:p>
            <a:pPr lvl="1"/>
            <a:r>
              <a:rPr lang="en-US" dirty="0"/>
              <a:t>Work boundaries: </a:t>
            </a:r>
            <a:r>
              <a:rPr lang="en-US" dirty="0">
                <a:hlinkClick r:id="rId7"/>
              </a:rPr>
              <a:t>https://www.girlboss.com/work/setting-boundaries-at-work</a:t>
            </a:r>
            <a:endParaRPr lang="en-US" dirty="0"/>
          </a:p>
          <a:p>
            <a:pPr lvl="1"/>
            <a:r>
              <a:rPr lang="en-US" dirty="0"/>
              <a:t>WFH separation: </a:t>
            </a:r>
            <a:r>
              <a:rPr lang="en-US" dirty="0">
                <a:hlinkClick r:id="rId8"/>
              </a:rPr>
              <a:t>https://qz.com/work/1298851/working-remotely-tips-on-how-to-separate-your-job-from-your-life-when-you-work-from-home/</a:t>
            </a:r>
            <a:endParaRPr lang="en-US" dirty="0"/>
          </a:p>
          <a:p>
            <a:r>
              <a:rPr lang="en-US" dirty="0"/>
              <a:t>Self care</a:t>
            </a:r>
          </a:p>
          <a:p>
            <a:pPr lvl="1"/>
            <a:r>
              <a:rPr lang="en-US" dirty="0"/>
              <a:t>Goal setting: </a:t>
            </a:r>
            <a:r>
              <a:rPr lang="en-US" dirty="0">
                <a:hlinkClick r:id="rId9"/>
              </a:rPr>
              <a:t>https://jamesclear.com/goal-setting</a:t>
            </a:r>
            <a:endParaRPr lang="en-US" dirty="0"/>
          </a:p>
          <a:p>
            <a:pPr lvl="1"/>
            <a:r>
              <a:rPr lang="en-US" dirty="0"/>
              <a:t>Calming: </a:t>
            </a:r>
            <a:r>
              <a:rPr lang="en-US" dirty="0">
                <a:hlinkClick r:id="rId10"/>
              </a:rPr>
              <a:t>https://www.nytimes.com/2018/11/05/style/self-care/the-calm-place-on-the-internet.html</a:t>
            </a:r>
            <a:endParaRPr lang="en-US" dirty="0"/>
          </a:p>
          <a:p>
            <a:pPr lvl="1"/>
            <a:r>
              <a:rPr lang="en-US" dirty="0"/>
              <a:t>Dealing with stress: </a:t>
            </a:r>
            <a:r>
              <a:rPr lang="en-US" dirty="0">
                <a:hlinkClick r:id="rId11"/>
              </a:rPr>
              <a:t>https://www.nytimes.com/guides/well/how-to-deal-with-stress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660CEF-C68F-8F49-A63C-946A757D7A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Multitasking</a:t>
            </a:r>
          </a:p>
          <a:p>
            <a:pPr lvl="1"/>
            <a:r>
              <a:rPr lang="en-US" dirty="0"/>
              <a:t>Myth of multitasking: </a:t>
            </a:r>
            <a:r>
              <a:rPr lang="en-US" dirty="0">
                <a:hlinkClick r:id="rId12"/>
              </a:rPr>
              <a:t>https://www.inc.com/scott-mautz/psychology-and-neuroscience-blow-up-the-myth-of-effective-multitasking.html</a:t>
            </a:r>
            <a:endParaRPr lang="en-US" dirty="0"/>
          </a:p>
          <a:p>
            <a:pPr lvl="1"/>
            <a:r>
              <a:rPr lang="en-US" dirty="0"/>
              <a:t>Switching costs: </a:t>
            </a:r>
            <a:r>
              <a:rPr lang="en-US" dirty="0">
                <a:hlinkClick r:id="rId13"/>
              </a:rPr>
              <a:t>https://www.apa.org/research/action/multitask</a:t>
            </a:r>
            <a:endParaRPr lang="en-US" dirty="0"/>
          </a:p>
          <a:p>
            <a:r>
              <a:rPr lang="en-US" dirty="0"/>
              <a:t>Phone addiction</a:t>
            </a:r>
          </a:p>
          <a:p>
            <a:pPr lvl="1"/>
            <a:r>
              <a:rPr lang="en-US" dirty="0"/>
              <a:t>Designed to be addictive: </a:t>
            </a:r>
            <a:r>
              <a:rPr lang="en-US" dirty="0">
                <a:hlinkClick r:id="rId14"/>
              </a:rPr>
              <a:t>http://www.tristanharris.com/essays/</a:t>
            </a:r>
            <a:endParaRPr lang="en-US" dirty="0"/>
          </a:p>
          <a:p>
            <a:pPr lvl="1"/>
            <a:r>
              <a:rPr lang="en-US" dirty="0"/>
              <a:t>Weening yourself: </a:t>
            </a:r>
            <a:r>
              <a:rPr lang="en-US" dirty="0">
                <a:hlinkClick r:id="rId15"/>
              </a:rPr>
              <a:t>https://www.nytimes.com/2019/02/23/business/cell-phone-addiction.html</a:t>
            </a:r>
            <a:endParaRPr lang="en-US" dirty="0"/>
          </a:p>
          <a:p>
            <a:pPr lvl="1"/>
            <a:r>
              <a:rPr lang="en-US" dirty="0"/>
              <a:t>Mindful phone: </a:t>
            </a:r>
            <a:r>
              <a:rPr lang="en-US" dirty="0">
                <a:hlinkClick r:id="rId16"/>
              </a:rPr>
              <a:t>https://betterhumans.coach.me/a-phone-setup-that-will-make-you-more-mindful-1c5d8be7e661</a:t>
            </a:r>
            <a:endParaRPr lang="en-US" dirty="0"/>
          </a:p>
          <a:p>
            <a:pPr lvl="1"/>
            <a:r>
              <a:rPr lang="en-US" dirty="0"/>
              <a:t>Keep phone out of bedroom: </a:t>
            </a:r>
            <a:r>
              <a:rPr lang="en-US" dirty="0">
                <a:hlinkClick r:id="rId17"/>
              </a:rPr>
              <a:t>https://curiosity.com/topics/why-you-should-leave-your-phone-out-of-the-bedroom-curiosity/</a:t>
            </a:r>
            <a:endParaRPr lang="en-US" dirty="0"/>
          </a:p>
          <a:p>
            <a:r>
              <a:rPr lang="en-US" dirty="0"/>
              <a:t>Burn out</a:t>
            </a:r>
          </a:p>
          <a:p>
            <a:pPr lvl="1"/>
            <a:r>
              <a:rPr lang="en-US" dirty="0"/>
              <a:t>Recognize and recover: </a:t>
            </a:r>
            <a:r>
              <a:rPr lang="en-US" dirty="0">
                <a:hlinkClick r:id="rId18"/>
              </a:rPr>
              <a:t>https://hbr.org/2016/11/beating-burnout</a:t>
            </a:r>
            <a:endParaRPr lang="en-US" dirty="0"/>
          </a:p>
          <a:p>
            <a:pPr lvl="1"/>
            <a:r>
              <a:rPr lang="en-US" dirty="0"/>
              <a:t>Recognize and recover: </a:t>
            </a:r>
            <a:r>
              <a:rPr lang="en-US" dirty="0">
                <a:hlinkClick r:id="rId19"/>
              </a:rPr>
              <a:t>https://www.mayoclinic.org/healthy-lifestyle/adult-health/in-depth/burnout</a:t>
            </a:r>
            <a:r>
              <a:rPr lang="en-US">
                <a:hlinkClick r:id="rId19"/>
              </a:rPr>
              <a:t>/art-20046642</a:t>
            </a:r>
            <a:endParaRPr lang="en-US" dirty="0"/>
          </a:p>
          <a:p>
            <a:r>
              <a:rPr lang="en-US" dirty="0" err="1"/>
              <a:t>Misc</a:t>
            </a:r>
            <a:endParaRPr lang="en-US" dirty="0"/>
          </a:p>
          <a:p>
            <a:pPr lvl="1"/>
            <a:r>
              <a:rPr lang="en-US" dirty="0">
                <a:hlinkClick r:id="rId20"/>
              </a:rPr>
              <a:t>https://www.ted.com/speakers/brene_brown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B75C95-D2FF-D846-84BF-8BEC52CA5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702724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A9C4-3BC6-4846-8095-7E53102E7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Credit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2C8756D-D777-4B4E-A794-37CCA0CEC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https://</a:t>
            </a:r>
            <a:r>
              <a:rPr lang="en-US" dirty="0" err="1"/>
              <a:t>www.pexels.com</a:t>
            </a:r>
            <a:r>
              <a:rPr lang="en-US" dirty="0"/>
              <a:t>/photo/amazing-balance-blur-boulder-312839/ - https://</a:t>
            </a:r>
            <a:r>
              <a:rPr lang="en-US" dirty="0" err="1"/>
              <a:t>instagram.com</a:t>
            </a:r>
            <a:r>
              <a:rPr lang="en-US" dirty="0"/>
              <a:t>/</a:t>
            </a:r>
            <a:r>
              <a:rPr lang="en-US" dirty="0" err="1"/>
              <a:t>nandhukumar_nk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www.pexels.com</a:t>
            </a:r>
            <a:r>
              <a:rPr lang="en-US" dirty="0"/>
              <a:t>/photo/close-up-of-splashing-water-247765/</a:t>
            </a:r>
          </a:p>
          <a:p>
            <a:r>
              <a:rPr lang="en-US" dirty="0"/>
              <a:t>https://</a:t>
            </a:r>
            <a:r>
              <a:rPr lang="en-US" dirty="0" err="1"/>
              <a:t>www.pexels.com</a:t>
            </a:r>
            <a:r>
              <a:rPr lang="en-US" dirty="0"/>
              <a:t>/photo/light-sea-dawn-landscape-33582/</a:t>
            </a:r>
          </a:p>
          <a:p>
            <a:r>
              <a:rPr lang="en-US" dirty="0"/>
              <a:t>https://</a:t>
            </a:r>
            <a:r>
              <a:rPr lang="en-US" dirty="0" err="1"/>
              <a:t>www.pexels.com</a:t>
            </a:r>
            <a:r>
              <a:rPr lang="en-US" dirty="0"/>
              <a:t>/photo/body-of-water-636353/</a:t>
            </a:r>
          </a:p>
          <a:p>
            <a:r>
              <a:rPr lang="en-US" dirty="0"/>
              <a:t>https://</a:t>
            </a:r>
            <a:r>
              <a:rPr lang="en-US" dirty="0" err="1"/>
              <a:t>www.pexels.com</a:t>
            </a:r>
            <a:r>
              <a:rPr lang="en-US" dirty="0"/>
              <a:t>/photo/gray-rocks-with-moss-1437953/</a:t>
            </a:r>
          </a:p>
          <a:p>
            <a:r>
              <a:rPr lang="en-US" dirty="0"/>
              <a:t>https://</a:t>
            </a:r>
            <a:r>
              <a:rPr lang="en-US" dirty="0" err="1"/>
              <a:t>www.pexels.com</a:t>
            </a:r>
            <a:r>
              <a:rPr lang="en-US" dirty="0"/>
              <a:t>/photo/adventure-alps-background-beautiful-547114/ https://</a:t>
            </a:r>
            <a:r>
              <a:rPr lang="en-US" dirty="0" err="1"/>
              <a:t>instagram.com</a:t>
            </a:r>
            <a:r>
              <a:rPr lang="en-US" dirty="0"/>
              <a:t>/</a:t>
            </a:r>
            <a:r>
              <a:rPr lang="en-US" dirty="0" err="1"/>
              <a:t>dreamypixels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www.pexels.com</a:t>
            </a:r>
            <a:r>
              <a:rPr lang="en-US" dirty="0"/>
              <a:t>/photo/stack-of-stones-1278952/</a:t>
            </a:r>
          </a:p>
          <a:p>
            <a:r>
              <a:rPr lang="en-US" dirty="0"/>
              <a:t>https://</a:t>
            </a:r>
            <a:r>
              <a:rPr lang="en-US" dirty="0" err="1"/>
              <a:t>www.pexels.com</a:t>
            </a:r>
            <a:r>
              <a:rPr lang="en-US" dirty="0"/>
              <a:t>/photo/water-surface-5746/ - https://</a:t>
            </a:r>
            <a:r>
              <a:rPr lang="en-US" dirty="0" err="1"/>
              <a:t>instagram.com</a:t>
            </a:r>
            <a:r>
              <a:rPr lang="en-US" dirty="0"/>
              <a:t>/</a:t>
            </a:r>
            <a:r>
              <a:rPr lang="en-US" dirty="0" err="1"/>
              <a:t>kaboompics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CBDABE-ECA2-9A47-BB92-7ACCB87A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873384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C691B-2E27-1048-B571-B2BCF5E6E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Breathe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6E2CFE7-4557-6745-B0E0-0810DA7E8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8019DB-41B9-004C-9399-B6681B7D9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552896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26203-FE60-C046-A376-E6FC29234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 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61AD7-F6AE-0944-BB1E-38B4DB959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 teamer</a:t>
            </a:r>
          </a:p>
          <a:p>
            <a:r>
              <a:rPr lang="en-US" dirty="0"/>
              <a:t>Work in high pressure environments</a:t>
            </a:r>
          </a:p>
          <a:p>
            <a:r>
              <a:rPr lang="en-US" dirty="0"/>
              <a:t>Handle my stress with sugar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FAE918-D535-5F41-AF7E-F03A79F1D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044687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FB575-9F67-5F4D-8991-303CB4219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 am 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63E5D-E5FE-B747-A9BC-F9B29F0A3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Therapist</a:t>
            </a:r>
          </a:p>
          <a:p>
            <a:r>
              <a:rPr lang="en-US" dirty="0"/>
              <a:t>Trained mental health professional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079C09-F68A-E748-B981-CE45783FA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655193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40BAE-4C6A-5B42-B67D-19DA045AC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sky is not always falling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51587-F92A-884F-89C7-1692F7B63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Problems were here yesterday and they'll by here tomorrow</a:t>
            </a:r>
          </a:p>
          <a:p>
            <a:r>
              <a:rPr lang="en-US" dirty="0"/>
              <a:t>“But it </a:t>
            </a:r>
            <a:r>
              <a:rPr lang="en-US" dirty="0" err="1"/>
              <a:t>ain't</a:t>
            </a:r>
            <a:r>
              <a:rPr lang="en-US" dirty="0"/>
              <a:t> no world tour if I'm lying in a hearse” - juice WRLD</a:t>
            </a:r>
          </a:p>
          <a:p>
            <a:r>
              <a:rPr lang="en-US" dirty="0"/>
              <a:t>Let’s fight against this starting with ourselves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15C6DA-154C-D943-BEE9-3CAE68804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598205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BA005-1A5F-D14D-BD83-BD14E27C0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94F3B-9E1F-7F4D-918C-E40903BE9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Essentializing my work</a:t>
            </a:r>
          </a:p>
          <a:p>
            <a:r>
              <a:rPr lang="en-US" dirty="0"/>
              <a:t>Not setting limits/Overextending myself</a:t>
            </a:r>
          </a:p>
          <a:p>
            <a:r>
              <a:rPr lang="en-US" dirty="0"/>
              <a:t>No self-care</a:t>
            </a:r>
          </a:p>
          <a:p>
            <a:r>
              <a:rPr lang="en-US" dirty="0"/>
              <a:t>Multi-tasking</a:t>
            </a:r>
          </a:p>
          <a:p>
            <a:r>
              <a:rPr lang="en-US" dirty="0"/>
              <a:t>My phone addiction</a:t>
            </a:r>
          </a:p>
          <a:p>
            <a:r>
              <a:rPr lang="en-US" dirty="0"/>
              <a:t>Burn out (guilt)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407CF3-730E-444C-B50F-45538EB03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055125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FEB99-1D30-BF44-993A-7B04E07CF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is point in time, Success is the journey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5C6EC-243C-944F-8785-6503ACF44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try to do everything</a:t>
            </a:r>
            <a:endParaRPr lang="en-US" b="0" dirty="0">
              <a:effectLst/>
            </a:endParaRPr>
          </a:p>
          <a:p>
            <a:r>
              <a:rPr lang="en-US" dirty="0"/>
              <a:t>Gracious with myself when I fall short of goals</a:t>
            </a:r>
            <a:endParaRPr lang="en-US" b="0" dirty="0">
              <a:effectLst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80DB71-4350-8C40-8FC4-1ED309BC2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092899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91B65-CB72-8A44-883B-CDBDB9048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Fail2Win: essentializing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F6CF8-18EC-D04B-B102-C65FBC241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should not care more about my employer than they care about me</a:t>
            </a:r>
            <a:endParaRPr lang="en-US" b="0" dirty="0">
              <a:effectLst/>
            </a:endParaRPr>
          </a:p>
          <a:p>
            <a:r>
              <a:rPr lang="en-US" dirty="0"/>
              <a:t>Identify my dimensions</a:t>
            </a:r>
            <a:endParaRPr lang="en-US" b="0" dirty="0">
              <a:effectLst/>
            </a:endParaRPr>
          </a:p>
          <a:p>
            <a:r>
              <a:rPr lang="en-US" dirty="0"/>
              <a:t>Remind myself of my dimensions</a:t>
            </a:r>
            <a:endParaRPr lang="en-US" b="0" dirty="0">
              <a:effectLst/>
            </a:endParaRPr>
          </a:p>
          <a:p>
            <a:r>
              <a:rPr lang="en-US" dirty="0"/>
              <a:t>Invest in my dimensions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351AB2-A5D3-C749-B073-70B45401F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783915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F0865-2F39-C24E-92A2-0DDFF61A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Fail2Win: not setting limits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8AC2D-C852-D341-B454-8146C0BD9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Made it clear that I have a life outside of work</a:t>
            </a:r>
          </a:p>
          <a:p>
            <a:r>
              <a:rPr lang="en-US" dirty="0"/>
              <a:t>Selective with meetings I attend</a:t>
            </a:r>
          </a:p>
          <a:p>
            <a:r>
              <a:rPr lang="en-US" dirty="0"/>
              <a:t>Prioritization: The Eisenhower Method urgency/importance</a:t>
            </a:r>
          </a:p>
          <a:p>
            <a:r>
              <a:rPr lang="en-US" dirty="0"/>
              <a:t>Separating life and work</a:t>
            </a:r>
          </a:p>
          <a:p>
            <a:pPr lvl="1"/>
            <a:r>
              <a:rPr lang="en-US" dirty="0"/>
              <a:t>Different rooms</a:t>
            </a:r>
          </a:p>
          <a:p>
            <a:pPr lvl="1"/>
            <a:r>
              <a:rPr lang="en-US" dirty="0"/>
              <a:t>Different clothes</a:t>
            </a:r>
          </a:p>
          <a:p>
            <a:pPr lvl="1"/>
            <a:r>
              <a:rPr lang="en-US" dirty="0"/>
              <a:t>Treat it like I’m going into an office</a:t>
            </a:r>
          </a:p>
          <a:p>
            <a:pPr lvl="1"/>
            <a:r>
              <a:rPr lang="en-US" dirty="0"/>
              <a:t>Personal stuff in another room</a:t>
            </a:r>
          </a:p>
          <a:p>
            <a:pPr lvl="1"/>
            <a:r>
              <a:rPr lang="en-US" dirty="0"/>
              <a:t>Work during my work hours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CABD7E-1274-8645-BBF3-0C4B7DAD9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83554341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{C0A99342-52EC-3A44-BEDE-D4BB833880B1}tf10001120</Template>
  <TotalTime>231</TotalTime>
  <Words>1063</Words>
  <Application>Microsoft Macintosh PowerPoint</Application>
  <PresentationFormat>Widescreen</PresentationFormat>
  <Paragraphs>159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Gill Sans MT</vt:lpstr>
      <vt:lpstr>Parcel</vt:lpstr>
      <vt:lpstr>If the Sky is Always Falling Learn How to Fly</vt:lpstr>
      <vt:lpstr>Breathe</vt:lpstr>
      <vt:lpstr>Who I am</vt:lpstr>
      <vt:lpstr>Who I am NOT</vt:lpstr>
      <vt:lpstr>The sky is not always falling</vt:lpstr>
      <vt:lpstr>My fails</vt:lpstr>
      <vt:lpstr>Failure is point in time, Success is the journey</vt:lpstr>
      <vt:lpstr>Fail2Win: essentializing work</vt:lpstr>
      <vt:lpstr>Fail2Win: not setting limits</vt:lpstr>
      <vt:lpstr>Fail2Win: not taking care of myself</vt:lpstr>
      <vt:lpstr>Fail2Win: multitasking</vt:lpstr>
      <vt:lpstr>Fail2Win: phone addiction</vt:lpstr>
      <vt:lpstr>Fail2Win: Burnout</vt:lpstr>
      <vt:lpstr>Let’s do this</vt:lpstr>
      <vt:lpstr>Info</vt:lpstr>
      <vt:lpstr>Resources</vt:lpstr>
      <vt:lpstr>Picture Credit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 the Sky is Always Falling Learn How to Fly</dc:title>
  <dc:creator>personal</dc:creator>
  <cp:lastModifiedBy>personal</cp:lastModifiedBy>
  <cp:revision>27</cp:revision>
  <dcterms:created xsi:type="dcterms:W3CDTF">2019-03-27T17:19:48Z</dcterms:created>
  <dcterms:modified xsi:type="dcterms:W3CDTF">2019-03-29T14:29:06Z</dcterms:modified>
</cp:coreProperties>
</file>

<file path=docProps/thumbnail.jpeg>
</file>